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wo jellyfish against a pink background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wo jellyfish touching against a dark blue background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wo jellyfish against a blue background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/>
          <p:nvPr>
            <p:ph type="body" idx="1"/>
          </p:nvPr>
        </p:nvSpPr>
        <p:spPr>
          <a:xfrm>
            <a:off x="1193800" y="3691468"/>
            <a:ext cx="20116800" cy="8046720"/>
          </a:xfrm>
          <a:prstGeom prst="rect">
            <a:avLst/>
          </a:prstGeom>
        </p:spPr>
        <p:txBody>
          <a:bodyPr lIns="0" tIns="0" rIns="0" bIns="0"/>
          <a:lstStyle>
            <a:lvl1pPr marL="182879" indent="-182879" defTabSz="1828800">
              <a:lnSpc>
                <a:spcPct val="90000"/>
              </a:lnSpc>
              <a:buClr>
                <a:srgbClr val="E48312"/>
              </a:buClr>
              <a:buFont typeface="Calibri"/>
              <a:buChar char=" "/>
              <a:defRPr sz="4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7567" indent="-406399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0656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8944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232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1193797" y="1682825"/>
            <a:ext cx="15722603" cy="969497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lnSpc>
                <a:spcPct val="85000"/>
              </a:lnSpc>
              <a:defRPr spc="-100" sz="6000">
                <a:solidFill>
                  <a:srgbClr val="40404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Straight Connector 7"/>
          <p:cNvSpPr/>
          <p:nvPr/>
        </p:nvSpPr>
        <p:spPr>
          <a:xfrm>
            <a:off x="1225117" y="2676848"/>
            <a:ext cx="23158884" cy="1"/>
          </a:xfrm>
          <a:prstGeom prst="line">
            <a:avLst/>
          </a:prstGeom>
          <a:ln w="63500">
            <a:solidFill>
              <a:srgbClr val="FFC000"/>
            </a:solidFill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23292713" y="13068885"/>
            <a:ext cx="453054" cy="431622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2194560" y="1517903"/>
            <a:ext cx="20116801" cy="7132321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lnSpc>
                <a:spcPct val="85000"/>
              </a:lnSpc>
              <a:defRPr spc="-100" sz="16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sz="quarter" idx="1"/>
          </p:nvPr>
        </p:nvSpPr>
        <p:spPr>
          <a:xfrm>
            <a:off x="2200101" y="8911239"/>
            <a:ext cx="20116801" cy="2286001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828800">
              <a:lnSpc>
                <a:spcPct val="90000"/>
              </a:lnSpc>
              <a:buClrTx/>
              <a:buSzTx/>
              <a:buNone/>
              <a:defRPr cap="all" spc="400">
                <a:solidFill>
                  <a:srgbClr val="63705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 defTabSz="1828800">
              <a:lnSpc>
                <a:spcPct val="90000"/>
              </a:lnSpc>
              <a:buClrTx/>
              <a:buSzTx/>
              <a:buNone/>
              <a:defRPr cap="all" spc="400">
                <a:solidFill>
                  <a:srgbClr val="63705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 defTabSz="1828800">
              <a:lnSpc>
                <a:spcPct val="90000"/>
              </a:lnSpc>
              <a:buClrTx/>
              <a:buSzTx/>
              <a:buNone/>
              <a:defRPr cap="all" spc="400">
                <a:solidFill>
                  <a:srgbClr val="63705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 defTabSz="1828800">
              <a:lnSpc>
                <a:spcPct val="90000"/>
              </a:lnSpc>
              <a:buClrTx/>
              <a:buSzTx/>
              <a:buNone/>
              <a:defRPr cap="all" spc="400">
                <a:solidFill>
                  <a:srgbClr val="63705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 defTabSz="1828800">
              <a:lnSpc>
                <a:spcPct val="90000"/>
              </a:lnSpc>
              <a:buClrTx/>
              <a:buSzTx/>
              <a:buNone/>
              <a:defRPr cap="all" spc="400">
                <a:solidFill>
                  <a:srgbClr val="63705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6752915" y="12919570"/>
            <a:ext cx="659032" cy="640775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idx="1"/>
          </p:nvPr>
        </p:nvSpPr>
        <p:spPr>
          <a:xfrm>
            <a:off x="1193800" y="3691468"/>
            <a:ext cx="20116800" cy="8046720"/>
          </a:xfrm>
          <a:prstGeom prst="rect">
            <a:avLst/>
          </a:prstGeom>
        </p:spPr>
        <p:txBody>
          <a:bodyPr lIns="0" tIns="0" rIns="0" bIns="0"/>
          <a:lstStyle>
            <a:lvl1pPr marL="182879" indent="-182879" defTabSz="1828800">
              <a:lnSpc>
                <a:spcPct val="90000"/>
              </a:lnSpc>
              <a:buClr>
                <a:srgbClr val="E48312"/>
              </a:buClr>
              <a:buFont typeface="Calibri"/>
              <a:buChar char=" "/>
              <a:defRPr sz="4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07567" indent="-406399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0656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8944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72322" indent="-522514" defTabSz="1828800">
              <a:lnSpc>
                <a:spcPct val="90000"/>
              </a:lnSpc>
              <a:buClr>
                <a:srgbClr val="E48312"/>
              </a:buClr>
              <a:buFont typeface="Calibri"/>
              <a:buChar char="◦"/>
              <a:defRPr sz="4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itle Text"/>
          <p:cNvSpPr txBox="1"/>
          <p:nvPr>
            <p:ph type="title"/>
          </p:nvPr>
        </p:nvSpPr>
        <p:spPr>
          <a:xfrm>
            <a:off x="1193797" y="1682825"/>
            <a:ext cx="15722603" cy="969497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lnSpc>
                <a:spcPct val="85000"/>
              </a:lnSpc>
              <a:defRPr spc="-100" sz="6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Straight Connector 7"/>
          <p:cNvSpPr/>
          <p:nvPr/>
        </p:nvSpPr>
        <p:spPr>
          <a:xfrm>
            <a:off x="1225117" y="2676848"/>
            <a:ext cx="23158884" cy="1"/>
          </a:xfrm>
          <a:prstGeom prst="line">
            <a:avLst/>
          </a:prstGeom>
          <a:ln w="63500">
            <a:solidFill>
              <a:srgbClr val="FFC000"/>
            </a:solidFill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23296186" y="13047206"/>
            <a:ext cx="449581" cy="4749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wo jellyfish against a blue background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9.jpeg"/><Relationship Id="rId4" Type="http://schemas.openxmlformats.org/officeDocument/2006/relationships/hyperlink" Target="mailto:jelena@apiotix.eu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701"/>
          <a:stretch>
            <a:fillRect/>
          </a:stretch>
        </p:blipFill>
        <p:spPr>
          <a:xfrm>
            <a:off x="0" y="9537"/>
            <a:ext cx="24384000" cy="1370646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traight Connector 17"/>
          <p:cNvSpPr/>
          <p:nvPr/>
        </p:nvSpPr>
        <p:spPr>
          <a:xfrm>
            <a:off x="2482311" y="10038245"/>
            <a:ext cx="19419378" cy="46494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Hexagon 22"/>
          <p:cNvSpPr/>
          <p:nvPr/>
        </p:nvSpPr>
        <p:spPr>
          <a:xfrm>
            <a:off x="2245795" y="5674419"/>
            <a:ext cx="1567536" cy="134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4715" y="0"/>
                </a:lnTo>
                <a:lnTo>
                  <a:pt x="16885" y="0"/>
                </a:lnTo>
                <a:lnTo>
                  <a:pt x="21600" y="10800"/>
                </a:lnTo>
                <a:lnTo>
                  <a:pt x="16885" y="21600"/>
                </a:lnTo>
                <a:lnTo>
                  <a:pt x="4715" y="21600"/>
                </a:lnTo>
                <a:close/>
              </a:path>
            </a:pathLst>
          </a:custGeom>
          <a:solidFill>
            <a:srgbClr val="FFC000"/>
          </a:solidFill>
          <a:ln w="1016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3" name="Hexagon 23"/>
          <p:cNvSpPr/>
          <p:nvPr/>
        </p:nvSpPr>
        <p:spPr>
          <a:xfrm>
            <a:off x="2609748" y="4657094"/>
            <a:ext cx="942715" cy="835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4783" y="0"/>
                </a:lnTo>
                <a:lnTo>
                  <a:pt x="16817" y="0"/>
                </a:lnTo>
                <a:lnTo>
                  <a:pt x="21600" y="10800"/>
                </a:lnTo>
                <a:lnTo>
                  <a:pt x="16817" y="21600"/>
                </a:lnTo>
                <a:lnTo>
                  <a:pt x="4783" y="21600"/>
                </a:lnTo>
                <a:close/>
              </a:path>
            </a:pathLst>
          </a:custGeom>
          <a:solidFill>
            <a:srgbClr val="FFC000"/>
          </a:solidFill>
          <a:ln w="1016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4" name="Hexagon 25"/>
          <p:cNvSpPr/>
          <p:nvPr/>
        </p:nvSpPr>
        <p:spPr>
          <a:xfrm>
            <a:off x="3552461" y="4131586"/>
            <a:ext cx="942715" cy="835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4783" y="0"/>
                </a:lnTo>
                <a:lnTo>
                  <a:pt x="16817" y="0"/>
                </a:lnTo>
                <a:lnTo>
                  <a:pt x="21600" y="10800"/>
                </a:lnTo>
                <a:lnTo>
                  <a:pt x="16817" y="21600"/>
                </a:lnTo>
                <a:lnTo>
                  <a:pt x="4783" y="21600"/>
                </a:lnTo>
                <a:close/>
              </a:path>
            </a:pathLst>
          </a:custGeom>
          <a:solidFill>
            <a:srgbClr val="FFC000"/>
          </a:solidFill>
          <a:ln w="1016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5" name="Hexagon 26"/>
          <p:cNvSpPr/>
          <p:nvPr/>
        </p:nvSpPr>
        <p:spPr>
          <a:xfrm>
            <a:off x="4495176" y="4657094"/>
            <a:ext cx="942714" cy="835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4783" y="0"/>
                </a:lnTo>
                <a:lnTo>
                  <a:pt x="16817" y="0"/>
                </a:lnTo>
                <a:lnTo>
                  <a:pt x="21600" y="10800"/>
                </a:lnTo>
                <a:lnTo>
                  <a:pt x="16817" y="21600"/>
                </a:lnTo>
                <a:lnTo>
                  <a:pt x="4783" y="21600"/>
                </a:lnTo>
                <a:close/>
              </a:path>
            </a:pathLst>
          </a:custGeom>
          <a:solidFill>
            <a:srgbClr val="FFC000"/>
          </a:solidFill>
          <a:ln w="1016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" name="Subtitle 2"/>
          <p:cNvSpPr txBox="1"/>
          <p:nvPr>
            <p:ph type="body" idx="1"/>
          </p:nvPr>
        </p:nvSpPr>
        <p:spPr>
          <a:xfrm>
            <a:off x="2519001" y="4827940"/>
            <a:ext cx="21808772" cy="71026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>
                <a:latin typeface="Corbel"/>
                <a:ea typeface="Corbel"/>
                <a:cs typeface="Corbel"/>
                <a:sym typeface="Corbel"/>
              </a:defRPr>
            </a:pPr>
          </a:p>
          <a:p>
            <a:pPr>
              <a:spcBef>
                <a:spcPts val="0"/>
              </a:spcBef>
              <a:defRPr spc="200" sz="9600">
                <a:solidFill>
                  <a:srgbClr val="808B76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A PIOTIX </a:t>
            </a:r>
            <a:r>
              <a:rPr cap="none" sz="64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Technologies Ltd.</a:t>
            </a:r>
            <a:r>
              <a:rPr sz="6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 </a:t>
            </a:r>
            <a:endParaRPr sz="6800"/>
          </a:p>
          <a:p>
            <a:pPr>
              <a:spcBef>
                <a:spcPts val="0"/>
              </a:spcBef>
              <a:defRPr spc="-200" sz="3200">
                <a:solidFill>
                  <a:srgbClr val="808B76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CHANGING</a:t>
            </a:r>
            <a:r>
              <a:t> </a:t>
            </a:r>
            <a:r>
              <a:rPr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APIPLATFORM</a:t>
            </a:r>
            <a:endParaRPr>
              <a:latin typeface="Graphik"/>
              <a:ea typeface="Graphik"/>
              <a:cs typeface="Graphik"/>
              <a:sym typeface="Graphik"/>
            </a:endParaRPr>
          </a:p>
          <a:p>
            <a:pPr>
              <a:spcBef>
                <a:spcPts val="0"/>
              </a:spcBef>
              <a:defRPr i="1" sz="3200">
                <a:solidFill>
                  <a:srgbClr val="808B76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>
              <a:lnSpc>
                <a:spcPct val="81000"/>
              </a:lnSpc>
              <a:defRPr spc="2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One extraction technology, numerous industry applications</a:t>
            </a:r>
            <a:endParaRPr>
              <a:solidFill>
                <a:srgbClr val="808080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>
              <a:lnSpc>
                <a:spcPct val="81000"/>
              </a:lnSpc>
              <a:defRPr cap="none" spc="2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August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Two jellyfish against a pink background" descr="Two jellyfish against a pink back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637" t="0" r="3675" b="0"/>
          <a:stretch>
            <a:fillRect/>
          </a:stretch>
        </p:blipFill>
        <p:spPr>
          <a:xfrm>
            <a:off x="12204699" y="3347637"/>
            <a:ext cx="12192001" cy="7020885"/>
          </a:xfrm>
          <a:prstGeom prst="rect">
            <a:avLst/>
          </a:prstGeom>
        </p:spPr>
      </p:pic>
      <p:sp>
        <p:nvSpPr>
          <p:cNvPr id="251" name="Wound H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Wound Healing</a:t>
            </a:r>
          </a:p>
        </p:txBody>
      </p:sp>
      <p:sp>
        <p:nvSpPr>
          <p:cNvPr id="252" name="The scratch test assay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The scratch test assay: </a:t>
            </a:r>
          </a:p>
          <a:p>
            <a:pPr/>
            <a:r>
              <a:t>On the left, the first day after the damage. On the right, the second day after application of our 1% extract</a:t>
            </a:r>
          </a:p>
        </p:txBody>
      </p:sp>
      <p:sp>
        <p:nvSpPr>
          <p:cNvPr id="253" name="In vitro assay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In vitro assay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Two jellyfish against a pink background" descr="Two jellyfish against a pink back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2768" b="0"/>
          <a:stretch>
            <a:fillRect/>
          </a:stretch>
        </p:blipFill>
        <p:spPr>
          <a:xfrm>
            <a:off x="12233257" y="0"/>
            <a:ext cx="12163443" cy="13716000"/>
          </a:xfrm>
          <a:prstGeom prst="rect">
            <a:avLst/>
          </a:prstGeom>
        </p:spPr>
      </p:pic>
      <p:sp>
        <p:nvSpPr>
          <p:cNvPr id="256" name="Wound H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Wound Healing</a:t>
            </a:r>
          </a:p>
        </p:txBody>
      </p:sp>
      <p:sp>
        <p:nvSpPr>
          <p:cNvPr id="257" name="Numerous examples from clinics, like the dog with severe burn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Numerous examples from clinics, like the dog with severe burns</a:t>
            </a:r>
          </a:p>
          <a:p>
            <a:pPr/>
            <a:r>
              <a:t>The period between the left and the right picture is 3-4 weeks</a:t>
            </a:r>
          </a:p>
        </p:txBody>
      </p:sp>
      <p:sp>
        <p:nvSpPr>
          <p:cNvPr id="258" name="In vivo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In vivo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20150924_094004.jpg" descr="IMG_20150924_094004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8987" t="0" r="18391" b="0"/>
          <a:stretch>
            <a:fillRect/>
          </a:stretch>
        </p:blipFill>
        <p:spPr>
          <a:xfrm>
            <a:off x="11269404" y="0"/>
            <a:ext cx="13280970" cy="13716000"/>
          </a:xfrm>
          <a:prstGeom prst="rect">
            <a:avLst/>
          </a:prstGeom>
        </p:spPr>
      </p:pic>
      <p:sp>
        <p:nvSpPr>
          <p:cNvPr id="261" name="Animal Heal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Animal Health</a:t>
            </a:r>
          </a:p>
        </p:txBody>
      </p:sp>
      <p:sp>
        <p:nvSpPr>
          <p:cNvPr id="262" name="Mastiti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Mastitis</a:t>
            </a:r>
          </a:p>
          <a:p>
            <a:pPr/>
            <a:r>
              <a:t>Wound healing </a:t>
            </a:r>
          </a:p>
          <a:p>
            <a:pPr/>
            <a:r>
              <a:t>Periodontitis/Gingivitis</a:t>
            </a:r>
          </a:p>
          <a:p>
            <a:pPr/>
            <a:r>
              <a:t>ApiWater - cleaner water, better growth performance</a:t>
            </a:r>
          </a:p>
          <a:p>
            <a:pPr/>
            <a:r>
              <a:t>Feed supplementation - liquid and powder formulations of honey bee-based products</a:t>
            </a:r>
          </a:p>
        </p:txBody>
      </p:sp>
      <p:sp>
        <p:nvSpPr>
          <p:cNvPr id="263" name="Fighting antimicrobial resistance, improving animal welfare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21004">
              <a:defRPr sz="2754"/>
            </a:lvl1pPr>
          </a:lstStyle>
          <a:p>
            <a:pPr/>
            <a:r>
              <a:t>Fighting antimicrobial resistance, improving animal welfare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Wound h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Wound healing</a:t>
            </a:r>
          </a:p>
        </p:txBody>
      </p:sp>
      <p:sp>
        <p:nvSpPr>
          <p:cNvPr id="266" name="Clinical evidenc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Clinical evidence</a:t>
            </a:r>
          </a:p>
        </p:txBody>
      </p:sp>
      <p:sp>
        <p:nvSpPr>
          <p:cNvPr id="267" name="Our extract was used in wound healing case studies in animals. It improved the impaired healing of wounds in horses and many companion animals.…"/>
          <p:cNvSpPr txBox="1"/>
          <p:nvPr>
            <p:ph type="body" idx="1"/>
          </p:nvPr>
        </p:nvSpPr>
        <p:spPr>
          <a:xfrm>
            <a:off x="1168400" y="4108108"/>
            <a:ext cx="20407270" cy="8591892"/>
          </a:xfrm>
          <a:prstGeom prst="rect">
            <a:avLst/>
          </a:prstGeom>
        </p:spPr>
        <p:txBody>
          <a:bodyPr/>
          <a:lstStyle/>
          <a:p>
            <a:pPr marR="9753600">
              <a:defRPr sz="4400"/>
            </a:pPr>
            <a:r>
              <a:t>Our extract was used in wound healing case studies in animals. It improved the impaired healing of wounds in horses and many companion animals. </a:t>
            </a:r>
          </a:p>
          <a:p>
            <a:pPr marR="9753600">
              <a:defRPr sz="4400"/>
            </a:pPr>
            <a:r>
              <a:t>It was tested for tolerance and safety on sensitive cow udder tissue. </a:t>
            </a:r>
          </a:p>
          <a:p>
            <a:pPr marR="10094869">
              <a:defRPr sz="4400"/>
            </a:pPr>
            <a:r>
              <a:t>MTT tests showed that it is not cytotoxic</a:t>
            </a:r>
          </a:p>
        </p:txBody>
      </p:sp>
      <p:pic>
        <p:nvPicPr>
          <p:cNvPr id="268" name="Screenshot 2022-07-06 at 13.30.21.png" descr="Screenshot 2022-07-06 at 13.30.2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1660183" y="4080073"/>
            <a:ext cx="11268137" cy="527174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Figure 2. On the left: wound on the horse's front leg after 10 days of unsuccessful treatment with the combination of silver nitrate, iodine, and antibiotic. On the right: wound 72 h after propolis extract application (With the courtesy of Prof. Nikica P"/>
          <p:cNvSpPr txBox="1"/>
          <p:nvPr/>
        </p:nvSpPr>
        <p:spPr>
          <a:xfrm>
            <a:off x="11873726" y="9362289"/>
            <a:ext cx="10840991" cy="132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Figure 2. </a:t>
            </a:r>
            <a:r>
              <a:t>On the left: wound on the horse's front leg after 10 days of unsuccessful treatment with the combination of silver nitrate, iodine, and antibiotic. On the right: wound 72 h after propolis extract application (</a:t>
            </a:r>
            <a:r>
              <a:rPr i="1"/>
              <a:t>With the courtesy of Prof. Nikica Prvanović Babić, Ph.D., DVM</a:t>
            </a:r>
            <a:r>
              <a:t>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WhatsApp Image 2022-07-13 at 14.04.39.jpeg" descr="WhatsApp Image 2022-07-13 at 14.04.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746" y="1213557"/>
            <a:ext cx="10238780" cy="1023878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72" name="WhatsApp Image 2022-07-13 at 14.10.11.jpeg" descr="WhatsApp Image 2022-07-13 at 14.10.11.jpeg"/>
          <p:cNvPicPr>
            <a:picLocks noChangeAspect="1"/>
          </p:cNvPicPr>
          <p:nvPr/>
        </p:nvPicPr>
        <p:blipFill>
          <a:blip r:embed="rId4">
            <a:extLst/>
          </a:blip>
          <a:srcRect l="0" t="19612" r="0" b="19612"/>
          <a:stretch>
            <a:fillRect/>
          </a:stretch>
        </p:blipFill>
        <p:spPr>
          <a:xfrm>
            <a:off x="11977027" y="2520218"/>
            <a:ext cx="5953834" cy="803742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73" name="WhatsApp Image 2022-07-13 at 14.10.30.jpeg" descr="WhatsApp Image 2022-07-13 at 14.10.30.jpeg"/>
          <p:cNvPicPr>
            <a:picLocks noChangeAspect="1"/>
          </p:cNvPicPr>
          <p:nvPr/>
        </p:nvPicPr>
        <p:blipFill>
          <a:blip r:embed="rId5">
            <a:extLst/>
          </a:blip>
          <a:srcRect l="0" t="19616" r="0" b="19616"/>
          <a:stretch>
            <a:fillRect/>
          </a:stretch>
        </p:blipFill>
        <p:spPr>
          <a:xfrm>
            <a:off x="17877807" y="2574722"/>
            <a:ext cx="5854913" cy="7903025"/>
          </a:xfrm>
          <a:prstGeom prst="rect">
            <a:avLst/>
          </a:prstGeom>
          <a:ln w="152400">
            <a:solidFill>
              <a:srgbClr val="000000"/>
            </a:solidFill>
            <a:miter lim="400000"/>
          </a:ln>
        </p:spPr>
      </p:pic>
      <p:sp>
        <p:nvSpPr>
          <p:cNvPr id="274" name="Figure 3. On the left: a dog with second-degree burns from the fire. On the right: after treatment with our extract ointment."/>
          <p:cNvSpPr txBox="1"/>
          <p:nvPr/>
        </p:nvSpPr>
        <p:spPr>
          <a:xfrm>
            <a:off x="965588" y="11745047"/>
            <a:ext cx="10203096" cy="102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Figure 3. </a:t>
            </a:r>
            <a:r>
              <a:t>On the left: a dog with second-degree burns from the fire. On the right: after treatment with our extract ointment. </a:t>
            </a:r>
          </a:p>
        </p:txBody>
      </p:sp>
      <p:sp>
        <p:nvSpPr>
          <p:cNvPr id="275" name="Figure 4. On the left: hot spot on dog paw. On the right: after treatment with our extract ointment."/>
          <p:cNvSpPr txBox="1"/>
          <p:nvPr/>
        </p:nvSpPr>
        <p:spPr>
          <a:xfrm>
            <a:off x="11832043" y="10826431"/>
            <a:ext cx="11927617" cy="716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Figure 4. </a:t>
            </a:r>
            <a:r>
              <a:t>On the left: hot spot on dog paw. On the right: after treatment with our extract ointment.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Stock-177527306.jpg" descr="iStock-177527306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7330" t="0" r="27330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78" name="Plant Heal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Plant Health</a:t>
            </a:r>
          </a:p>
        </p:txBody>
      </p:sp>
      <p:sp>
        <p:nvSpPr>
          <p:cNvPr id="279" name="Our extracts can be used for crop protection in organic agricultur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extracts can be used for crop protection in organic agriculture</a:t>
            </a:r>
          </a:p>
          <a:p>
            <a:pPr/>
            <a:r>
              <a:t>Alternative to pesticides </a:t>
            </a:r>
          </a:p>
          <a:p>
            <a:pPr/>
            <a:r>
              <a:t>Added value to the final organic product</a:t>
            </a:r>
          </a:p>
          <a:p>
            <a:pPr/>
            <a:r>
              <a:t>Synergy with other crop protection agents</a:t>
            </a:r>
          </a:p>
        </p:txBody>
      </p:sp>
      <p:sp>
        <p:nvSpPr>
          <p:cNvPr id="280" name="For safe food and a healthy environment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594360">
              <a:defRPr sz="3888"/>
            </a:lvl1pPr>
          </a:lstStyle>
          <a:p>
            <a:pPr/>
            <a:r>
              <a:t>For safe food and a healthy environment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aprika-g36390a83b_1920.jpg" descr="paprika-g36390a83b_1920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6967" t="0" r="16967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83" name="Fo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</p:txBody>
      </p:sp>
      <p:sp>
        <p:nvSpPr>
          <p:cNvPr id="284" name="Potential applications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2243327">
              <a:spcBef>
                <a:spcPts val="2200"/>
              </a:spcBef>
              <a:buClrTx/>
              <a:buSzTx/>
              <a:buNone/>
              <a:defRPr sz="4416"/>
            </a:pPr>
            <a:r>
              <a:t>Potential applications: 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As food &amp; beverage antioxidant with numerous health benefits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Functional food additive: improved glycemic control, energy boosting adaptogen)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t>Natural additive for food biodegradable packaging: superior antioxidant and antimicrobial food protection</a:t>
            </a:r>
          </a:p>
        </p:txBody>
      </p:sp>
      <p:sp>
        <p:nvSpPr>
          <p:cNvPr id="285" name="Natural food preservative &amp; antioxidant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10870">
              <a:defRPr sz="3996"/>
            </a:lvl1pPr>
          </a:lstStyle>
          <a:p>
            <a:pPr/>
            <a:r>
              <a:t>Natural food preservative &amp; antioxidant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Stock-1345692220.jpg" descr="iStock-1345692220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0367" t="0" r="20367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88" name="More than one extr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4694">
              <a:defRPr spc="-224" sz="7476"/>
            </a:lvl1pPr>
          </a:lstStyle>
          <a:p>
            <a:pPr/>
            <a:r>
              <a:t>More than one extract</a:t>
            </a:r>
          </a:p>
        </p:txBody>
      </p:sp>
      <p:sp>
        <p:nvSpPr>
          <p:cNvPr id="289" name="Out technology enables us to extract bioactive compounds from natural sources without aggressive solvents and extensive energy consumptio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36447" indent="-536447" defTabSz="2340863">
              <a:spcBef>
                <a:spcPts val="2300"/>
              </a:spcBef>
              <a:defRPr sz="4608"/>
            </a:pPr>
            <a:r>
              <a:t>Out technology enables us to extract bioactive compounds from natural sources without aggressive solvents and extensive energy consumption</a:t>
            </a:r>
          </a:p>
          <a:p>
            <a:pPr marL="536447" indent="-536447" defTabSz="2340863">
              <a:spcBef>
                <a:spcPts val="2300"/>
              </a:spcBef>
              <a:defRPr sz="4608"/>
            </a:pPr>
            <a:r>
              <a:t>Our production is environmentally friendly and sustainable </a:t>
            </a:r>
          </a:p>
          <a:p>
            <a:pPr marL="536447" indent="-536447" defTabSz="2340863">
              <a:spcBef>
                <a:spcPts val="2300"/>
              </a:spcBef>
              <a:defRPr sz="4608"/>
            </a:pPr>
            <a:r>
              <a:t>We invest in R&amp;D of natural products from various sources   </a:t>
            </a:r>
          </a:p>
        </p:txBody>
      </p:sp>
      <p:sp>
        <p:nvSpPr>
          <p:cNvPr id="290" name="Standardized natural product with superb quality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87044">
              <a:defRPr sz="3185"/>
            </a:lvl1pPr>
          </a:lstStyle>
          <a:p>
            <a:pPr/>
            <a:r>
              <a:t>Standardized natural product with superb 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196329.JPEG" descr="196329.JPE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5503" t="0" r="5503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93" name="Contact 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Contact us</a:t>
            </a:r>
          </a:p>
        </p:txBody>
      </p:sp>
      <p:sp>
        <p:nvSpPr>
          <p:cNvPr id="294" name="We are working with strategic partners, investors and scientists all around the world!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are working with strategic partners, investors and scientists all around the world!</a:t>
            </a:r>
          </a:p>
          <a:p>
            <a:pPr/>
          </a:p>
          <a:p>
            <a:pPr/>
            <a:r>
              <a:rPr u="sng">
                <a:hlinkClick r:id="rId4" invalidUrl="" action="" tgtFrame="" tooltip="" history="1" highlightClick="0" endSnd="0"/>
              </a:rPr>
              <a:t>jelena@apiotix.eu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Stock-1347122902.jpg" descr="iStock-1347122902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0370" t="0" r="20370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189" name="Apiotix Technolog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pc="-234" sz="7812"/>
            </a:lvl1pPr>
          </a:lstStyle>
          <a:p>
            <a:pPr/>
            <a:r>
              <a:t>Apiotix Technologies</a:t>
            </a:r>
          </a:p>
        </p:txBody>
      </p:sp>
      <p:sp>
        <p:nvSpPr>
          <p:cNvPr id="190" name="Our proprietary technology enables superior extraction from various natural sources, with potential applications in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2316479">
              <a:spcBef>
                <a:spcPts val="2200"/>
              </a:spcBef>
              <a:buClrTx/>
              <a:buSzTx/>
              <a:buNone/>
              <a:defRPr sz="4560"/>
            </a:pPr>
            <a:r>
              <a:t>Our proprietary technology enables superior extraction from various natural sources, with potential applications in: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Cosmetics 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Animal Health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Human Health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Plant Health 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Food</a:t>
            </a:r>
          </a:p>
        </p:txBody>
      </p:sp>
      <p:sp>
        <p:nvSpPr>
          <p:cNvPr id="191" name="One technology, numerous applications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02615">
              <a:defRPr sz="3942"/>
            </a:lvl1pPr>
          </a:lstStyle>
          <a:p>
            <a:pPr/>
            <a:r>
              <a:t>One technology, numerous applications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What is exactly our technology?"/>
          <p:cNvSpPr txBox="1"/>
          <p:nvPr>
            <p:ph type="title"/>
          </p:nvPr>
        </p:nvSpPr>
        <p:spPr>
          <a:xfrm>
            <a:off x="1270000" y="792774"/>
            <a:ext cx="21844000" cy="155743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What is exactly our technology? </a:t>
            </a:r>
          </a:p>
        </p:txBody>
      </p:sp>
      <p:sp>
        <p:nvSpPr>
          <p:cNvPr id="194" name="WO2020169425 - LIQUID PROPOLIS EXTRACT, ITS FORMULATION AND USE THEREOF"/>
          <p:cNvSpPr txBox="1"/>
          <p:nvPr>
            <p:ph type="body" idx="21"/>
          </p:nvPr>
        </p:nvSpPr>
        <p:spPr>
          <a:xfrm>
            <a:off x="1270000" y="2489707"/>
            <a:ext cx="21844000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 sz="3200">
                <a:solidFill>
                  <a:srgbClr val="1A1A1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WO2020169425 - LIQUID PROPOLIS EXTRACT, ITS FORMULATION AND USE THEREOF</a:t>
            </a:r>
          </a:p>
        </p:txBody>
      </p:sp>
      <p:sp>
        <p:nvSpPr>
          <p:cNvPr id="195" name="First pharmaceutically standardized non-alcoholic propolis extrac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0859" indent="-530859" defTabSz="2316479">
              <a:spcBef>
                <a:spcPts val="2200"/>
              </a:spcBef>
              <a:defRPr sz="4560"/>
            </a:pPr>
            <a:r>
              <a:t>First pharmaceutically standardized non-alcoholic propolis extract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Suitable for large-scale production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The extract is characterized by </a:t>
            </a:r>
            <a:r>
              <a:rPr b="1"/>
              <a:t>standardized content</a:t>
            </a:r>
            <a:r>
              <a:t> of p-coumaric acid (1), trans-ferulic acid (2), caffeic acid (3), and CAPE (4). 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It is used as an active ingredient in manufacturing pharmaceutical, cosmetic, veterinary, agrochemical, or functional food products </a:t>
            </a:r>
          </a:p>
          <a:p>
            <a:pPr marL="530859" indent="-530859" defTabSz="2316479">
              <a:spcBef>
                <a:spcPts val="2200"/>
              </a:spcBef>
              <a:defRPr sz="4560"/>
            </a:pPr>
            <a:r>
              <a:t>No use of solid and aggressive solvents like alcohol</a:t>
            </a:r>
          </a:p>
          <a:p>
            <a:pPr marL="530859" indent="-530859" defTabSz="2316479">
              <a:spcBef>
                <a:spcPts val="2200"/>
              </a:spcBef>
              <a:defRPr b="1" sz="4560"/>
            </a:pPr>
            <a:r>
              <a:t>Chemoselective extraction of bioactive molecules with the help of added emulsifier (lecithin)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What is exactly our technology?"/>
          <p:cNvSpPr txBox="1"/>
          <p:nvPr>
            <p:ph type="title"/>
          </p:nvPr>
        </p:nvSpPr>
        <p:spPr>
          <a:xfrm>
            <a:off x="1270000" y="792774"/>
            <a:ext cx="21844000" cy="155743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What is exactly our technology? </a:t>
            </a:r>
          </a:p>
        </p:txBody>
      </p:sp>
      <p:sp>
        <p:nvSpPr>
          <p:cNvPr id="198" name="The technical problem that is solved:"/>
          <p:cNvSpPr txBox="1"/>
          <p:nvPr>
            <p:ph type="body" idx="21"/>
          </p:nvPr>
        </p:nvSpPr>
        <p:spPr>
          <a:xfrm>
            <a:off x="1270000" y="2489707"/>
            <a:ext cx="21844000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 sz="3200">
                <a:solidFill>
                  <a:srgbClr val="1A1A1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technical problem that is solved:</a:t>
            </a:r>
          </a:p>
        </p:txBody>
      </p:sp>
      <p:sp>
        <p:nvSpPr>
          <p:cNvPr id="199" name="(i) a non-alcoholic liquid propolis extract, which would be characterized by high and standardized content of phenolic propolis acids, para-coumaric acid (1), trans-ferulic acid (2), caffeic acid (3) and 2-phenylethyl ester of caffeic acid, 2- phenethyl 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512" indent="-413512" defTabSz="1804416">
              <a:spcBef>
                <a:spcPts val="1700"/>
              </a:spcBef>
              <a:defRPr sz="3552"/>
            </a:pPr>
            <a:r>
              <a:t>(i) a non-alcoholic liquid propolis extract, which would be characterized by high and standardized content of phenolic propolis acids, para-coumaric acid (1), trans-ferulic acid (2), caffeic acid (3) and 2-phenylethyl ester of caffeic acid, 2- phenethyl 3 , 4-dihydroxy- trans-cinnamate (4; CAPE), for which several beneficial pharmacological activities are known, on both human and animal organisms;</a:t>
            </a:r>
          </a:p>
          <a:p>
            <a:pPr marL="413512" indent="-413512" defTabSz="1804416">
              <a:spcBef>
                <a:spcPts val="1700"/>
              </a:spcBef>
              <a:defRPr sz="3552"/>
            </a:pPr>
            <a:r>
              <a:t>(ii) the process for its production;</a:t>
            </a:r>
          </a:p>
          <a:p>
            <a:pPr marL="413512" indent="-413512" defTabSz="1804416">
              <a:spcBef>
                <a:spcPts val="1700"/>
              </a:spcBef>
              <a:defRPr sz="3552"/>
            </a:pPr>
            <a:r>
              <a:t>(iii) use for the production of pharmaceutical, cosmetic, veterinary, agrochemical, or food products with known, standardized content of propolis active substances 1-4; and especially,</a:t>
            </a:r>
          </a:p>
          <a:p>
            <a:pPr marL="413512" indent="-413512" defTabSz="1804416">
              <a:spcBef>
                <a:spcPts val="1700"/>
              </a:spcBef>
              <a:defRPr sz="3552"/>
            </a:pPr>
            <a:r>
              <a:t>(iv) a pharmaceutical composition based on the mentioned propolis extract, which would be effective in the treatment of inflammatory and infective diseases, as well as diseases and conditions where the antioxidative, anti-inflammatory, and immunomodulatory activity of particular propolis active substances, play an important role in the etiology of their incidence, as suggested by certain references in the state of the art.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 Placeholder 5"/>
          <p:cNvSpPr txBox="1"/>
          <p:nvPr>
            <p:ph type="sldNum" sz="quarter" idx="2"/>
          </p:nvPr>
        </p:nvSpPr>
        <p:spPr>
          <a:xfrm>
            <a:off x="23423184" y="13047206"/>
            <a:ext cx="322581" cy="4749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04" name="Pentagon 29"/>
          <p:cNvGrpSpPr/>
          <p:nvPr/>
        </p:nvGrpSpPr>
        <p:grpSpPr>
          <a:xfrm>
            <a:off x="12893408" y="3654426"/>
            <a:ext cx="5026135" cy="753087"/>
            <a:chOff x="0" y="0"/>
            <a:chExt cx="5026133" cy="753086"/>
          </a:xfrm>
        </p:grpSpPr>
        <p:sp>
          <p:nvSpPr>
            <p:cNvPr id="202" name="Chevron"/>
            <p:cNvSpPr/>
            <p:nvPr/>
          </p:nvSpPr>
          <p:spPr>
            <a:xfrm>
              <a:off x="0" y="0"/>
              <a:ext cx="5026134" cy="753087"/>
            </a:xfrm>
            <a:prstGeom prst="chevron">
              <a:avLst>
                <a:gd name="adj" fmla="val 22607"/>
              </a:avLst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" name="The extract"/>
            <p:cNvSpPr txBox="1"/>
            <p:nvPr/>
          </p:nvSpPr>
          <p:spPr>
            <a:xfrm>
              <a:off x="243401" y="74443"/>
              <a:ext cx="4539332" cy="60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152" tIns="73152" rIns="73152" bIns="73152" numCol="1" anchor="ctr">
              <a:spAutoFit/>
            </a:bodyPr>
            <a:lstStyle>
              <a:lvl1pPr defTabSz="1828800">
                <a:defRPr b="1"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The extract</a:t>
              </a:r>
            </a:p>
          </p:txBody>
        </p:sp>
      </p:grpSp>
      <p:grpSp>
        <p:nvGrpSpPr>
          <p:cNvPr id="207" name="Pentagon 29"/>
          <p:cNvGrpSpPr/>
          <p:nvPr/>
        </p:nvGrpSpPr>
        <p:grpSpPr>
          <a:xfrm>
            <a:off x="7919901" y="3654426"/>
            <a:ext cx="5026135" cy="753087"/>
            <a:chOff x="0" y="0"/>
            <a:chExt cx="5026133" cy="753086"/>
          </a:xfrm>
        </p:grpSpPr>
        <p:sp>
          <p:nvSpPr>
            <p:cNvPr id="205" name="Chevron"/>
            <p:cNvSpPr/>
            <p:nvPr/>
          </p:nvSpPr>
          <p:spPr>
            <a:xfrm>
              <a:off x="0" y="0"/>
              <a:ext cx="5026134" cy="753087"/>
            </a:xfrm>
            <a:prstGeom prst="chevron">
              <a:avLst>
                <a:gd name="adj" fmla="val 22607"/>
              </a:avLst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" name="Intermediate product"/>
            <p:cNvSpPr txBox="1"/>
            <p:nvPr/>
          </p:nvSpPr>
          <p:spPr>
            <a:xfrm>
              <a:off x="243401" y="70219"/>
              <a:ext cx="4539332" cy="612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152" tIns="73152" rIns="73152" bIns="73152" numCol="1" anchor="ctr">
              <a:spAutoFit/>
            </a:bodyPr>
            <a:lstStyle>
              <a:lvl1pPr defTabSz="1828800">
                <a:defRPr sz="2800"/>
              </a:lvl1pPr>
            </a:lstStyle>
            <a:p>
              <a:pPr/>
              <a:r>
                <a:t>Intermediate product</a:t>
              </a:r>
            </a:p>
          </p:txBody>
        </p:sp>
      </p:grpSp>
      <p:grpSp>
        <p:nvGrpSpPr>
          <p:cNvPr id="210" name="Pentagon 29"/>
          <p:cNvGrpSpPr/>
          <p:nvPr/>
        </p:nvGrpSpPr>
        <p:grpSpPr>
          <a:xfrm>
            <a:off x="2946398" y="3654426"/>
            <a:ext cx="5026135" cy="753087"/>
            <a:chOff x="0" y="0"/>
            <a:chExt cx="5026133" cy="753086"/>
          </a:xfrm>
        </p:grpSpPr>
        <p:sp>
          <p:nvSpPr>
            <p:cNvPr id="208" name="Shape"/>
            <p:cNvSpPr/>
            <p:nvPr/>
          </p:nvSpPr>
          <p:spPr>
            <a:xfrm>
              <a:off x="0" y="-1"/>
              <a:ext cx="5026134" cy="75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868" y="0"/>
                  </a:lnTo>
                  <a:lnTo>
                    <a:pt x="21600" y="10800"/>
                  </a:lnTo>
                  <a:lnTo>
                    <a:pt x="20868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2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" name="Raw products"/>
            <p:cNvSpPr txBox="1"/>
            <p:nvPr/>
          </p:nvSpPr>
          <p:spPr>
            <a:xfrm>
              <a:off x="73151" y="70219"/>
              <a:ext cx="4794706" cy="612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152" tIns="73152" rIns="73152" bIns="73152" numCol="1" anchor="ctr">
              <a:spAutoFit/>
            </a:bodyPr>
            <a:lstStyle>
              <a:lvl1pPr defTabSz="1828800">
                <a:defRPr sz="2800"/>
              </a:lvl1pPr>
            </a:lstStyle>
            <a:p>
              <a:pPr/>
              <a:r>
                <a:t>Raw products</a:t>
              </a:r>
            </a:p>
          </p:txBody>
        </p:sp>
      </p:grpSp>
      <p:pic>
        <p:nvPicPr>
          <p:cNvPr id="21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21753" r="0" b="10599"/>
          <a:stretch>
            <a:fillRect/>
          </a:stretch>
        </p:blipFill>
        <p:spPr>
          <a:xfrm>
            <a:off x="2965917" y="7239354"/>
            <a:ext cx="4838229" cy="2540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503" t="15767" r="503" b="16170"/>
          <a:stretch>
            <a:fillRect/>
          </a:stretch>
        </p:blipFill>
        <p:spPr>
          <a:xfrm>
            <a:off x="2946395" y="4523395"/>
            <a:ext cx="4857751" cy="250373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AutoShape 31"/>
          <p:cNvSpPr/>
          <p:nvPr/>
        </p:nvSpPr>
        <p:spPr>
          <a:xfrm rot="5400000">
            <a:off x="15505412" y="6897423"/>
            <a:ext cx="5478873" cy="677146"/>
          </a:xfrm>
          <a:prstGeom prst="triangle">
            <a:avLst/>
          </a:prstGeom>
          <a:solidFill>
            <a:srgbClr val="FFC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347" t="15079" r="346" b="15519"/>
          <a:stretch>
            <a:fillRect/>
          </a:stretch>
        </p:blipFill>
        <p:spPr>
          <a:xfrm>
            <a:off x="7919900" y="4523394"/>
            <a:ext cx="4857751" cy="253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 l="1126" t="20087" r="5520" b="13045"/>
          <a:stretch>
            <a:fillRect/>
          </a:stretch>
        </p:blipFill>
        <p:spPr>
          <a:xfrm>
            <a:off x="7919901" y="7239354"/>
            <a:ext cx="4857749" cy="2540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Rectangle 54"/>
          <p:cNvGrpSpPr/>
          <p:nvPr/>
        </p:nvGrpSpPr>
        <p:grpSpPr>
          <a:xfrm>
            <a:off x="1193797" y="4523395"/>
            <a:ext cx="1597479" cy="2540416"/>
            <a:chOff x="0" y="0"/>
            <a:chExt cx="1597477" cy="2540414"/>
          </a:xfrm>
        </p:grpSpPr>
        <p:sp>
          <p:nvSpPr>
            <p:cNvPr id="216" name="Rectangle"/>
            <p:cNvSpPr/>
            <p:nvPr/>
          </p:nvSpPr>
          <p:spPr>
            <a:xfrm>
              <a:off x="0" y="-1"/>
              <a:ext cx="1597478" cy="2540416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" name="Pollen"/>
            <p:cNvSpPr txBox="1"/>
            <p:nvPr/>
          </p:nvSpPr>
          <p:spPr>
            <a:xfrm>
              <a:off x="70739" y="1002107"/>
              <a:ext cx="1492576" cy="53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b="1" sz="2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Pollen</a:t>
              </a:r>
            </a:p>
          </p:txBody>
        </p:sp>
      </p:grpSp>
      <p:grpSp>
        <p:nvGrpSpPr>
          <p:cNvPr id="221" name="Rectangle 55"/>
          <p:cNvGrpSpPr/>
          <p:nvPr/>
        </p:nvGrpSpPr>
        <p:grpSpPr>
          <a:xfrm>
            <a:off x="1193797" y="7239354"/>
            <a:ext cx="1597479" cy="2540415"/>
            <a:chOff x="0" y="0"/>
            <a:chExt cx="1597477" cy="2540414"/>
          </a:xfrm>
        </p:grpSpPr>
        <p:sp>
          <p:nvSpPr>
            <p:cNvPr id="219" name="Rectangle"/>
            <p:cNvSpPr/>
            <p:nvPr/>
          </p:nvSpPr>
          <p:spPr>
            <a:xfrm>
              <a:off x="0" y="-1"/>
              <a:ext cx="1597478" cy="2540416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" name="Propolis"/>
            <p:cNvSpPr txBox="1"/>
            <p:nvPr/>
          </p:nvSpPr>
          <p:spPr>
            <a:xfrm>
              <a:off x="70739" y="1002107"/>
              <a:ext cx="1492576" cy="53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b="1" sz="2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Propolis</a:t>
              </a:r>
            </a:p>
          </p:txBody>
        </p:sp>
      </p:grpSp>
      <p:sp>
        <p:nvSpPr>
          <p:cNvPr id="222" name="Content Placeholder 6"/>
          <p:cNvSpPr txBox="1"/>
          <p:nvPr>
            <p:ph type="body" sz="quarter" idx="1"/>
          </p:nvPr>
        </p:nvSpPr>
        <p:spPr>
          <a:xfrm>
            <a:off x="18910154" y="3888291"/>
            <a:ext cx="5292713" cy="7527132"/>
          </a:xfrm>
          <a:prstGeom prst="rect">
            <a:avLst/>
          </a:prstGeom>
          <a:ln w="50800">
            <a:solidFill>
              <a:srgbClr val="FFC000"/>
            </a:solidFill>
            <a:round/>
          </a:ln>
        </p:spPr>
        <p:txBody>
          <a:bodyPr lIns="73152" tIns="73152" rIns="73152" bIns="73152" anchor="ctr"/>
          <a:lstStyle/>
          <a:p>
            <a:pPr marL="0" indent="0" algn="ctr" defTabSz="1664208">
              <a:lnSpc>
                <a:spcPct val="100000"/>
              </a:lnSpc>
              <a:spcBef>
                <a:spcPts val="500"/>
              </a:spcBef>
              <a:buSzTx/>
              <a:buNone/>
              <a:defRPr sz="2548"/>
            </a:pPr>
          </a:p>
          <a:p>
            <a:pPr marL="0" indent="0" defTabSz="1664208">
              <a:lnSpc>
                <a:spcPct val="100000"/>
              </a:lnSpc>
              <a:spcBef>
                <a:spcPts val="500"/>
              </a:spcBef>
              <a:buSzTx/>
              <a:buNone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Key takeaways: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Liquid extract with standardized content of bioactive compounds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Broad spectrum antimicrobial efficacy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Efficacy against multidrug-resistant pathogens</a:t>
            </a:r>
            <a:r>
              <a:t> &amp; biofilm 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Potent antioxidant effect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</a:t>
            </a:r>
            <a:r>
              <a:t>lternative to antibiotics with minimum risk of resistance development </a:t>
            </a:r>
          </a:p>
          <a:p>
            <a:pPr marL="416052" indent="-416052" defTabSz="1664208">
              <a:lnSpc>
                <a:spcPct val="100000"/>
              </a:lnSpc>
              <a:spcBef>
                <a:spcPts val="500"/>
              </a:spcBef>
              <a:buClrTx/>
              <a:buFont typeface="Arial"/>
              <a:buChar char="•"/>
              <a:defRPr sz="2548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Potential of translation to human medicine</a:t>
            </a: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25" name="Pentagon 29"/>
          <p:cNvGrpSpPr/>
          <p:nvPr/>
        </p:nvGrpSpPr>
        <p:grpSpPr>
          <a:xfrm>
            <a:off x="2946396" y="10584295"/>
            <a:ext cx="14973146" cy="753087"/>
            <a:chOff x="0" y="0"/>
            <a:chExt cx="14973144" cy="753086"/>
          </a:xfrm>
        </p:grpSpPr>
        <p:sp>
          <p:nvSpPr>
            <p:cNvPr id="223" name="Shape"/>
            <p:cNvSpPr/>
            <p:nvPr/>
          </p:nvSpPr>
          <p:spPr>
            <a:xfrm>
              <a:off x="0" y="-1"/>
              <a:ext cx="14973146" cy="75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354" y="0"/>
                  </a:lnTo>
                  <a:lnTo>
                    <a:pt x="21600" y="10800"/>
                  </a:lnTo>
                  <a:lnTo>
                    <a:pt x="2135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1" i="1" sz="2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" name="Collection of raw material – physical separation – chemical purification – quality control"/>
            <p:cNvSpPr txBox="1"/>
            <p:nvPr/>
          </p:nvSpPr>
          <p:spPr>
            <a:xfrm>
              <a:off x="0" y="143371"/>
              <a:ext cx="14888020" cy="466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828800">
                <a:defRPr sz="2800"/>
              </a:lvl1pPr>
            </a:lstStyle>
            <a:p>
              <a:pPr/>
              <a:r>
                <a:t>Collection of raw material – physical separation – chemical purification – quality control</a:t>
              </a:r>
            </a:p>
          </p:txBody>
        </p:sp>
      </p:grpSp>
      <p:pic>
        <p:nvPicPr>
          <p:cNvPr id="226" name="Picture 28" descr="Picture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93408" y="4508813"/>
            <a:ext cx="4429925" cy="526782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itle 1"/>
          <p:cNvSpPr txBox="1"/>
          <p:nvPr/>
        </p:nvSpPr>
        <p:spPr>
          <a:xfrm>
            <a:off x="1095103" y="3008504"/>
            <a:ext cx="23413724" cy="554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 defTabSz="1828800">
              <a:lnSpc>
                <a:spcPct val="85000"/>
              </a:lnSpc>
              <a:defRPr spc="-77" sz="3400"/>
            </a:lvl1pPr>
          </a:lstStyle>
          <a:p>
            <a:pPr/>
            <a:r>
              <a:t>Our products are derived from bee products via a standardized extraction &amp; purification process</a:t>
            </a:r>
          </a:p>
        </p:txBody>
      </p:sp>
      <p:sp>
        <p:nvSpPr>
          <p:cNvPr id="228" name="Title 1"/>
          <p:cNvSpPr txBox="1"/>
          <p:nvPr>
            <p:ph type="title"/>
          </p:nvPr>
        </p:nvSpPr>
        <p:spPr>
          <a:xfrm>
            <a:off x="1270000" y="792774"/>
            <a:ext cx="21844000" cy="1557438"/>
          </a:xfrm>
          <a:prstGeom prst="rect">
            <a:avLst/>
          </a:prstGeom>
        </p:spPr>
        <p:txBody>
          <a:bodyPr lIns="50800" tIns="50800" rIns="50800" bIns="50800"/>
          <a:lstStyle/>
          <a:p>
            <a:pPr>
              <a:defRPr spc="-200"/>
            </a:pPr>
            <a:r>
              <a:rPr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rPr>
              <a:t>What is exactly our technology?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Stock-1353334129.jpg" descr="iStock-1353334129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3333" t="0" r="23333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31" name="Cosme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Cosmetics</a:t>
            </a:r>
          </a:p>
        </p:txBody>
      </p:sp>
      <p:sp>
        <p:nvSpPr>
          <p:cNvPr id="232" name="Our extracts can be easily integrated into various cosmetic formulations: creams, gels, ointments, and lotion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47040" indent="-447040" defTabSz="1950720">
              <a:spcBef>
                <a:spcPts val="1900"/>
              </a:spcBef>
              <a:defRPr sz="3840"/>
            </a:pPr>
            <a:r>
              <a:t>Our extracts can be easily integrated into various cosmetic formulations: creams, gels, ointments, and lotions.</a:t>
            </a:r>
          </a:p>
          <a:p>
            <a:pPr marL="447040" indent="-447040" defTabSz="1950720">
              <a:spcBef>
                <a:spcPts val="1900"/>
              </a:spcBef>
              <a:defRPr sz="3840"/>
            </a:pPr>
            <a:r>
              <a:t>Easy mixing with all kinds of bases and solvents</a:t>
            </a:r>
          </a:p>
          <a:p>
            <a:pPr marL="447040" indent="-447040" defTabSz="1950720">
              <a:spcBef>
                <a:spcPts val="1900"/>
              </a:spcBef>
              <a:defRPr sz="3840"/>
            </a:pPr>
            <a:r>
              <a:t>A natural preservative and antioxidant for increased product stability </a:t>
            </a:r>
          </a:p>
          <a:p>
            <a:pPr marL="447040" indent="-447040" defTabSz="1950720">
              <a:spcBef>
                <a:spcPts val="1900"/>
              </a:spcBef>
              <a:defRPr sz="3840"/>
            </a:pPr>
            <a:r>
              <a:t>Proven to be non-toxic on keratinocytes    </a:t>
            </a:r>
          </a:p>
          <a:p>
            <a:pPr marL="447040" indent="-447040" defTabSz="1950720">
              <a:spcBef>
                <a:spcPts val="1900"/>
              </a:spcBef>
              <a:defRPr sz="3840"/>
            </a:pPr>
          </a:p>
        </p:txBody>
      </p:sp>
      <p:sp>
        <p:nvSpPr>
          <p:cNvPr id="233" name="Natural antioxidant to prevent skin damage &amp; ageing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4025">
              <a:defRPr sz="2970"/>
            </a:lvl1pPr>
          </a:lstStyle>
          <a:p>
            <a:pPr/>
            <a:r>
              <a:t>Natural antioxidant to prevent skin damage &amp; ageing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hd-wallpaper-ga565a7052_1920.jpg" descr="hd-wallpaper-ga565a7052_1920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0370" t="0" r="20370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36" name="Skin c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Skin care </a:t>
            </a:r>
          </a:p>
        </p:txBody>
      </p:sp>
      <p:sp>
        <p:nvSpPr>
          <p:cNvPr id="237" name="Potential applications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2170176">
              <a:spcBef>
                <a:spcPts val="2100"/>
              </a:spcBef>
              <a:buClrTx/>
              <a:buSzTx/>
              <a:buNone/>
              <a:defRPr sz="4272"/>
            </a:pPr>
            <a:r>
              <a:t>Potential applications: 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Anti-age cosmetics: as an antioxidant and regenerative principle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For dry and damaged skin: as an anti-inflammatory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Anti-acne formulations </a:t>
            </a:r>
          </a:p>
          <a:p>
            <a:pPr marL="497331" indent="-497331" defTabSz="2170176">
              <a:spcBef>
                <a:spcPts val="2100"/>
              </a:spcBef>
              <a:defRPr sz="4272"/>
            </a:pPr>
            <a:r>
              <a:t>For hair loss: stimulates the hair growth by inducing hair keratinocyte proliferation</a:t>
            </a:r>
          </a:p>
        </p:txBody>
      </p:sp>
      <p:sp>
        <p:nvSpPr>
          <p:cNvPr id="238" name="Natural antioxidant to prevent skin damage &amp; ageing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4025">
              <a:defRPr sz="2970"/>
            </a:lvl1pPr>
          </a:lstStyle>
          <a:p>
            <a:pPr/>
            <a:r>
              <a:t>Natural antioxidant to prevent skin damage &amp; ageing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Stock-690750278.jpg" descr="iStock-690750278.jp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3629" t="0" r="23629" b="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41" name="Human Heal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Human Health</a:t>
            </a:r>
          </a:p>
        </p:txBody>
      </p:sp>
      <p:sp>
        <p:nvSpPr>
          <p:cNvPr id="242" name="Wound healin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Wound healing</a:t>
            </a:r>
          </a:p>
          <a:p>
            <a:pPr/>
            <a:r>
              <a:t>Antimicrobial Urinary Catheter Coating Agent</a:t>
            </a:r>
          </a:p>
          <a:p>
            <a:pPr/>
            <a:r>
              <a:t>Topical anti-inflammatory agent: </a:t>
            </a:r>
          </a:p>
          <a:p>
            <a:pPr marL="3683000" indent="-558800"/>
            <a:r>
              <a:t>Gingivitis/periodontitis</a:t>
            </a:r>
          </a:p>
          <a:p>
            <a:pPr marL="3683000" indent="-558800"/>
            <a:r>
              <a:t>Sore throat </a:t>
            </a:r>
          </a:p>
        </p:txBody>
      </p:sp>
      <p:sp>
        <p:nvSpPr>
          <p:cNvPr id="243" name="Natural antimicrobial and anti-inflammatory agent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8790">
              <a:defRPr sz="3132"/>
            </a:lvl1pPr>
          </a:lstStyle>
          <a:p>
            <a:pPr/>
            <a:r>
              <a:t>Natural antimicrobial and anti-inflammatory agent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WhatsApp Image 2022-07-14 at 14.21.40.jpeg" descr="WhatsApp Image 2022-07-14 at 14.21.40.jpeg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7812" r="0" b="7812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46" name="Wound He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Wound Healing</a:t>
            </a:r>
          </a:p>
        </p:txBody>
      </p:sp>
      <p:sp>
        <p:nvSpPr>
          <p:cNvPr id="247" name="Our standardized propolis extract (SPE) can be integrated into various dosage forms for burn &amp; wound care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14095" indent="-514095" defTabSz="2243327">
              <a:spcBef>
                <a:spcPts val="2200"/>
              </a:spcBef>
              <a:defRPr sz="4416"/>
            </a:pPr>
            <a:r>
              <a:t>Our standardized propolis extract (SPE) can be integrated into various dosage forms for burn &amp; wound care:</a:t>
            </a:r>
          </a:p>
          <a:p>
            <a:pPr marL="514095" indent="-514095" defTabSz="2243327">
              <a:spcBef>
                <a:spcPts val="2200"/>
              </a:spcBef>
              <a:defRPr sz="4416"/>
            </a:pPr>
            <a:r>
              <a:rPr>
                <a:latin typeface="Graphik Medium"/>
                <a:ea typeface="Graphik Medium"/>
                <a:cs typeface="Graphik Medium"/>
                <a:sym typeface="Graphik Medium"/>
              </a:rPr>
              <a:t>Wound dressings:</a:t>
            </a:r>
            <a:r>
              <a:t> hydrogels, hydrocolloids, foams, films, alginates, composites </a:t>
            </a:r>
          </a:p>
          <a:p>
            <a:pPr marL="514095" indent="-514095" defTabSz="2243327">
              <a:spcBef>
                <a:spcPts val="2200"/>
              </a:spcBef>
              <a:defRPr sz="4416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Wound ointments, creams, and gels</a:t>
            </a:r>
          </a:p>
          <a:p>
            <a:pPr marL="514095" indent="-514095" defTabSz="2243327">
              <a:spcBef>
                <a:spcPts val="2200"/>
              </a:spcBef>
              <a:defRPr sz="4416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Wound wash </a:t>
            </a:r>
          </a:p>
        </p:txBody>
      </p:sp>
      <p:sp>
        <p:nvSpPr>
          <p:cNvPr id="248" name="Antimicrobial and regenerative activity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19125">
              <a:defRPr sz="4050"/>
            </a:lvl1pPr>
          </a:lstStyle>
          <a:p>
            <a:pPr/>
            <a:r>
              <a:t>Antimicrobial and regenerative activity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